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90"/>
  </p:notesMasterIdLst>
  <p:sldIdLst>
    <p:sldId id="257" r:id="rId3"/>
    <p:sldId id="347" r:id="rId4"/>
    <p:sldId id="34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5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355" r:id="rId35"/>
    <p:sldId id="354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57" r:id="rId47"/>
    <p:sldId id="356" r:id="rId48"/>
    <p:sldId id="303" r:id="rId49"/>
    <p:sldId id="304" r:id="rId50"/>
    <p:sldId id="305" r:id="rId51"/>
    <p:sldId id="306" r:id="rId52"/>
    <p:sldId id="307" r:id="rId53"/>
    <p:sldId id="308" r:id="rId54"/>
    <p:sldId id="358" r:id="rId55"/>
    <p:sldId id="309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11" r:id="rId69"/>
    <p:sldId id="359" r:id="rId70"/>
    <p:sldId id="326" r:id="rId71"/>
    <p:sldId id="327" r:id="rId72"/>
    <p:sldId id="360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50" r:id="rId86"/>
    <p:sldId id="340" r:id="rId87"/>
    <p:sldId id="361" r:id="rId88"/>
    <p:sldId id="362" r:id="rId89"/>
  </p:sldIdLst>
  <p:sldSz cx="12192000" cy="6858000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/>
    <p:restoredTop sz="94719"/>
  </p:normalViewPr>
  <p:slideViewPr>
    <p:cSldViewPr snapToGrid="0">
      <p:cViewPr varScale="1">
        <p:scale>
          <a:sx n="135" d="100"/>
          <a:sy n="135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8T20:51:59.68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7T06:22:41.894"/>
    </inkml:context>
    <inkml:brush xml:id="br0">
      <inkml:brushProperty name="width" value="0.11667" units="cm"/>
      <inkml:brushProperty name="height" value="0.11667" units="cm"/>
      <inkml:brushProperty name="color" value="#3165BB"/>
      <inkml:brushProperty name="fitToCurve" value="1"/>
    </inkml:brush>
  </inkml:definitions>
  <inkml:trace contextRef="#ctx0" brushRef="#br0">0 2807 0,'0'0'0,"0"0"15,0 0-15,0 0 16,0 0-16,0 0 15,0 0 1,0 0-16,0 0 16,0 0-16,0 0 15,0-14 1,0-1-16,0 0 16,0 0-16,0 0 15,0-14 1,0-1-16,14 1 15,1-16-15,1 16 16,-2-15-16,0 13 16,0-12-1,1 13-15,0-14 16,0 14-16,0 1 16,-1-16-1,0 16-15,1-1 16,0 1-16,-1-1 15,17-14 1,-17 14-16,14-13 16,1-2-16,-13 15 15,-2 1-15,1-1 16,-1 1 0,0-2-16,2 3 15,-2-2-15,1 0 16,-1 1-1,2-1-15,-2 15 16,0 1-16,-14-16 16,15 15-1,-15-14-15,14 14 16,-14 0-16,16-14 16,-2-1-1,1 1-15,-1-2 16,0 3-16,2 13 15,-16-15 1,14 1-16,-14-1 16,15 15-16,-15-14 15,14 14-15,2-14 16,-16 14 0,14-1-16,0 2 15,1-15-15,-15-2 16,14 17-1,2-15-15,-2 15 16,1-17-16,-1 17 16,0-16-1,2 15-15,-2 0 16,1 1-16,-1-1 16,1 0-16,0-14 15,-1 13 1,1 2-16,-1 0 15,1-1 1,0-16-16,0 17 16,-1 0-16,0-1 15,1 1-15,0-2 16,0 1 0,-1 1-16,1 0 15,-1-2-15,16-14 16,-16 16-1,15-16-15,-13 16 16,-2-1-16,0-1 16,1 2-16,-1 0 15,2-1 1,-2 0-16,1-1 16,-1 2-16,1 0 15,14-1 1,0 0-16,1 0 15,-1 0-15,1 1 16,-1 14 0,-1 0-16,2 0 15,-1 0-15,1-14 16,-1 14 0,1 0-16,13-16 15,-13 16-15,-1-15 16,0 0-1,0 15-15,0-14 16,1 14-16,-1-15 16,-1 15-1,3-15-15,-17 15 16,16-15-16,-2 15 16,2-14-16,0 14 15,-2 0 1,17-16-16,-2 2 15,-14 14-15,1 0 16,14-14 0,-16 14-16,3 0 15,-2 0-15,-1 0 16,2 0 0,-1 0-16,1 0 15,-2 0-15,-13 0 16,1 0-16,-2 0 15,1 0 1,-1 0-16,0-15 16,0 15-16,2 0 15,-2 0 1,17-15-16,-17 15 16,14-16-16,-13 2 15,-1 14 1,17 0-16,-3 0 15,2 0-15,-1 0 16,1-14 0,-2 14-16,1 0 15,2-15-15,-3 15 16,2 0-16,-16 0 16,16 0-1,-16 0-15,15 0 16,-14 0-16,-1 0 15,17 0 1,-17-16-16,0 16 16,0 0-16,16 0 15,-15-14 1,0 14-16,-1 0 16,0-15-16,1 15 15,0-14 1,-1 14-16,1 0 15,1 0-15,-2 0 16,0-14 0,0 14-16,1 0 15,-1-16-15,2 16 16,-16 0-16,14 0 16,-14 0-1,15 0-15,-1 0 16,-14 0-16,0 0 15,14 0 1,-14 0-16,0 0 16,16-15-16,-16 15 15,0 0 1,0 0-16,0 0 16,0 0-16,0 0 15,0 0 1,0 0-16,0 0 15,0 0-15,0 0 16,0 0-16,0 0 16,0 0-1,0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06F99-096D-0747-B625-1765C3A4259E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0800D-A1C3-BC4D-8E42-9F5F10DD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6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 you want to mention that RMSE isn’t always great b/c it’s not smooth?  This would give them an idea on the things to consider when choosing loss functions.  (DLS)</a:t>
            </a:r>
          </a:p>
          <a:p>
            <a:endParaRPr lang="en-US" baseline="0" dirty="0"/>
          </a:p>
          <a:p>
            <a:r>
              <a:rPr lang="en-US" baseline="0" dirty="0"/>
              <a:t>MAE: mean absolute error (RMSE is easier to solve, but MAE is more robust to outliers)</a:t>
            </a:r>
            <a:br>
              <a:rPr lang="en-US" baseline="0" dirty="0"/>
            </a:br>
            <a:r>
              <a:rPr lang="en-US" baseline="0" dirty="0"/>
              <a:t>MAE: l1 vs  MSE: l2</a:t>
            </a:r>
          </a:p>
          <a:p>
            <a:r>
              <a:rPr lang="en-US" baseline="0" dirty="0"/>
              <a:t>MSE=&gt; mean, MAE=&gt;median (more robust, but the gradient is the same for all) Idea: gradient=0</a:t>
            </a:r>
          </a:p>
          <a:p>
            <a:endParaRPr lang="en-US" baseline="0" dirty="0"/>
          </a:p>
          <a:p>
            <a:r>
              <a:rPr lang="en-US" baseline="0" dirty="0"/>
              <a:t>Categorical: 0-1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8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MSE be larger than Var(Y)? No… It has to be better. Otherwise \beta_0 = Y bar, and others = 0 should be smaller and will be output by the linear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5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96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7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31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they don’t understand the transpose notation, write it down explicitly.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03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terms / interaction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903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9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38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02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2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8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choice of k is usually 5 or 10, but there is no formal rule. As k gets larger, the difference in size between the training set and the resampling subsets gets smaller. As this difference decreases, the bias of the technique becomes smaller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98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57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14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Var(X) = E(X^2) – E^2(X)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00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https://towardsdatascience.com/polynomial-regression-bbe8b9d97491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906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97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67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</a:p>
          <a:p>
            <a:endParaRPr lang="en-US" baseline="0" dirty="0"/>
          </a:p>
          <a:p>
            <a:r>
              <a:rPr lang="en-US" baseline="0" dirty="0"/>
              <a:t>Hint: I gave you a poll, a subset of you answered!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31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57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\theta_3 and 4 forced to be 0 in the</a:t>
            </a:r>
            <a:r>
              <a:rPr lang="en-US" baseline="0" dirty="0"/>
              <a:t> middle figure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75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88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Forward: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Computationally feasible with big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Efficient computations with squared-error loss.</a:t>
            </a:r>
          </a:p>
          <a:p>
            <a:pPr marL="171450" indent="-171450">
              <a:buFontTx/>
              <a:buChar char="-"/>
            </a:pPr>
            <a:r>
              <a:rPr lang="en-US" dirty="0"/>
              <a:t> Tedious with very large p and n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Lasso:</a:t>
            </a:r>
          </a:p>
          <a:p>
            <a:pPr marL="171450" indent="-171450">
              <a:buFontTx/>
              <a:buChar char="-"/>
            </a:pPr>
            <a:r>
              <a:rPr lang="en-US" dirty="0"/>
              <a:t>Extremely fast algorithms for solving lasso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large p provides convenient subset selection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Since coefficients are both selected and regularized, can suffer from shrinkage bias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If two predictors are highly correlated LASSO can end up dropping one rather arbitrarily.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difficulty of doing hypothesis testing. You can't easily figure out which variables are statistically significant with Lasso.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4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7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03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err="1"/>
              <a:t>indeces</a:t>
            </a:r>
            <a:r>
              <a:rPr lang="en-US" baseline="0" dirty="0"/>
              <a:t> and show k-nearest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1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405-B69C-BE2C-5967-9C58AEE1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DABE3-EC15-08B4-65E1-B6CB52C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7BF1-D7D6-2074-92B8-B6D704BA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C43B-68CB-1978-4141-B1B4575B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F53EA-DB7F-9804-B0E8-7F73BD5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9689-262A-B4A6-E689-962917D0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94A6-0EA3-4D8E-E06B-9433391A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5C1-C693-4052-A5DE-8A4BD3FD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919-AED9-E3E4-6070-DB7D83E3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07C-D289-96FA-F3AE-43951364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E942-43C3-1BDA-3A0F-1CE34EF9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30B67-B2BC-4781-C21B-43B8D5B4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54A6-F312-9564-3651-33B7F96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9E0-A886-37D7-DFD4-730EB0A3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87572-BF8A-B1DF-3996-63EE025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1D59-2AA3-51D3-ACF0-B7D6790E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3094-81D7-BE93-80B3-82CCFE2B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C968-3C6E-B893-59B1-250FDD8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F84D-F51D-6C9F-FFAF-5B810252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1BC-4D1F-EDF0-2284-FF5EF8D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595C8-8836-01EF-5C74-2619F2AF4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30E6-2575-D9C4-51C6-3C3D10A0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0ECD-BBA5-15D5-35FA-04C70E73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23F45-8C3E-53F4-AB4E-0766E16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A726-A730-99A1-207B-070B99770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F0C-0844-403A-52E8-6F81E33F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09CC-3C4D-04E0-14B3-B3556EA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DEC8-4C39-78A5-8536-6377949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EAA-9232-1A84-ABD1-7297AE5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9788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4800" y="992188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2"/>
            <a:ext cx="2844800" cy="365125"/>
          </a:xfrm>
        </p:spPr>
        <p:txBody>
          <a:bodyPr/>
          <a:lstStyle/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FC2-1617-601B-C1BF-617CFB1A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3239-C662-CAD0-6CE9-9AC8D29C1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5167-DA43-2FED-F8A1-B529F36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AC7A-737B-24E8-C8EC-B1D8ED73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E73-A05E-4E9A-EE3D-F705040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05BF-5BD1-A418-1494-E53C580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EC1F-A2A9-E916-1849-192A58100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6707-895F-8A5D-D305-F6FD001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81-676F-832E-62C3-89ABA2B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A689-1456-231B-D52E-860EA71F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0136-E040-8290-661E-3683CC9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2101-C3FC-BC71-9018-A6AA94F1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B1-3CA5-8AA1-5769-6F4039E5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6A3F-2F42-9DAD-21ED-A4852C58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2E46-FBA6-DD2A-2AD1-039CD08F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BE87-ECA2-843C-D3FE-B645D1A9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5DA5-FE05-E26D-FD67-16C092ED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5957-6F90-25BF-4DA0-9CCE1D5C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4785-F000-9621-C2E4-7CB8F23F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19FE-D943-CCA0-7123-203061CF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F5-DFE0-8780-3DE9-69C4C07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CCA-BA0C-2C46-5EAA-231F10FA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8EE4-73C7-B710-B547-2C576ED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5680-A856-87C3-3989-53B0F67F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4292A-0672-9EB4-25BB-D91AB31EC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26D4-8795-3A5E-EEC3-BF52E33BE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65C2-60C9-FFB2-912C-CFB57601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84027-CC1A-BDB8-569E-BFECA2B9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4FA43-0876-CB51-CEA6-127A925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spc="-100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2060"/>
          </a:solidFill>
          <a:effectLst/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2A144-FAED-55CA-00F7-DBFA44B9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247-B299-AC61-8BBA-3A4A6EBA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4269-9FE5-B012-828F-75FC0D08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E6C2-6349-4555-A9CF-540B69D63D1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83DF-5BF1-7E5D-0230-4B1BF3E54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01BD-A1D3-01CC-AEE2-5294BD3D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ichang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0" Type="http://schemas.openxmlformats.org/officeDocument/2006/relationships/image" Target="../media/image19.png"/><Relationship Id="rId4" Type="http://schemas.openxmlformats.org/officeDocument/2006/relationships/tags" Target="../tags/tag5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0.png"/><Relationship Id="rId5" Type="http://schemas.openxmlformats.org/officeDocument/2006/relationships/tags" Target="../tags/tag13.xml"/><Relationship Id="rId10" Type="http://schemas.openxmlformats.org/officeDocument/2006/relationships/image" Target="../media/image19.png"/><Relationship Id="rId4" Type="http://schemas.openxmlformats.org/officeDocument/2006/relationships/tags" Target="../tags/tag12.xml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0.png"/><Relationship Id="rId5" Type="http://schemas.openxmlformats.org/officeDocument/2006/relationships/tags" Target="../tags/tag20.xml"/><Relationship Id="rId10" Type="http://schemas.openxmlformats.org/officeDocument/2006/relationships/image" Target="../media/image19.png"/><Relationship Id="rId4" Type="http://schemas.openxmlformats.org/officeDocument/2006/relationships/tags" Target="../tags/tag19.xml"/><Relationship Id="rId9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0.png"/><Relationship Id="rId5" Type="http://schemas.openxmlformats.org/officeDocument/2006/relationships/tags" Target="../tags/tag27.xml"/><Relationship Id="rId10" Type="http://schemas.openxmlformats.org/officeDocument/2006/relationships/image" Target="../media/image19.png"/><Relationship Id="rId4" Type="http://schemas.openxmlformats.org/officeDocument/2006/relationships/tags" Target="../tags/tag26.xml"/><Relationship Id="rId9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9.png"/><Relationship Id="rId7" Type="http://schemas.openxmlformats.org/officeDocument/2006/relationships/image" Target="../media/image85.pn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gif"/><Relationship Id="rId5" Type="http://schemas.openxmlformats.org/officeDocument/2006/relationships/image" Target="../media/image81.gif"/><Relationship Id="rId4" Type="http://schemas.openxmlformats.org/officeDocument/2006/relationships/image" Target="../media/image80.gi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101.png"/><Relationship Id="rId4" Type="http://schemas.openxmlformats.org/officeDocument/2006/relationships/customXml" Target="../ink/ink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0.png"/><Relationship Id="rId5" Type="http://schemas.openxmlformats.org/officeDocument/2006/relationships/tags" Target="../tags/tag34.xml"/><Relationship Id="rId10" Type="http://schemas.openxmlformats.org/officeDocument/2006/relationships/image" Target="../media/image19.png"/><Relationship Id="rId4" Type="http://schemas.openxmlformats.org/officeDocument/2006/relationships/tags" Target="../tags/tag33.xml"/><Relationship Id="rId9" Type="http://schemas.openxmlformats.org/officeDocument/2006/relationships/image" Target="../media/image1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0.png"/><Relationship Id="rId5" Type="http://schemas.openxmlformats.org/officeDocument/2006/relationships/tags" Target="../tags/tag41.xml"/><Relationship Id="rId10" Type="http://schemas.openxmlformats.org/officeDocument/2006/relationships/image" Target="../media/image99.png"/><Relationship Id="rId4" Type="http://schemas.openxmlformats.org/officeDocument/2006/relationships/tags" Target="../tags/tag40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8991600" cy="19272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CS97: 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581400"/>
            <a:ext cx="6400800" cy="2895600"/>
          </a:xfrm>
        </p:spPr>
        <p:txBody>
          <a:bodyPr>
            <a:normAutofit/>
          </a:bodyPr>
          <a:lstStyle/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Instructor: </a:t>
            </a:r>
            <a:r>
              <a:rPr lang="en-US" sz="3000" b="1" dirty="0" err="1"/>
              <a:t>Shichang</a:t>
            </a:r>
            <a:r>
              <a:rPr lang="en-US" sz="3000" b="1" dirty="0"/>
              <a:t> Zhang</a:t>
            </a:r>
            <a:endParaRPr lang="en-US" sz="3000" b="1" dirty="0">
              <a:cs typeface="Calibri"/>
            </a:endParaRPr>
          </a:p>
          <a:p>
            <a:pPr algn="ctr"/>
            <a:r>
              <a:rPr lang="en-US" sz="2400" dirty="0">
                <a:hlinkClick r:id="rId3"/>
              </a:rPr>
              <a:t>shichang@ucla.edu</a:t>
            </a:r>
            <a:r>
              <a:rPr lang="en-US" sz="2400" dirty="0"/>
              <a:t> 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2286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4000" dirty="0">
                <a:solidFill>
                  <a:srgbClr val="646B86"/>
                </a:solidFill>
              </a:rPr>
              <a:t>04: Model Evaluation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171750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2A614-85D4-1A43-86DA-1DD1D63B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8" y="1954530"/>
            <a:ext cx="5143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2015970" y="1534142"/>
            <a:ext cx="9035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Now, we look at the data we have not used, the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test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data</a:t>
            </a:r>
            <a:r>
              <a:rPr lang="en-US" sz="24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(red crosses).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0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8" y="1954530"/>
            <a:ext cx="5143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15969" y="1534142"/>
                <a:ext cx="4438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Karla" charset="0"/>
                            <a:ea typeface="Karla" charset="0"/>
                            <a:cs typeface="Karla" charset="0"/>
                          </a:rPr>
                          <m:t>residuals</m:t>
                        </m:r>
                        <m:r>
                          <a:rPr lang="en-US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  (</m:t>
                        </m:r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Karla" charset="0"/>
                        <a:cs typeface="Karla" charset="0"/>
                      </a:rPr>
                      <m:t>).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69" y="1534142"/>
                <a:ext cx="4438074" cy="461665"/>
              </a:xfrm>
              <a:prstGeom prst="rect">
                <a:avLst/>
              </a:prstGeom>
              <a:blipFill>
                <a:blip r:embed="rId4"/>
                <a:stretch>
                  <a:fillRect l="-2198" t="-10667" r="-1030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764291" y="2476629"/>
            <a:ext cx="3056183" cy="2034387"/>
            <a:chOff x="4320387" y="2159170"/>
            <a:chExt cx="4074910" cy="2712516"/>
          </a:xfrm>
          <a:effectLst>
            <a:glow rad="101600">
              <a:schemeClr val="bg1">
                <a:lumMod val="75000"/>
                <a:alpha val="40000"/>
              </a:schemeClr>
            </a:glow>
            <a:reflection endPos="0" dir="5400000" sy="-100000" algn="bl" rotWithShape="0"/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6357842" y="3559409"/>
              <a:ext cx="6137" cy="20865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87111" y="2435331"/>
              <a:ext cx="19434" cy="171322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14042" y="2939581"/>
              <a:ext cx="2967" cy="121510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91307" y="2159170"/>
              <a:ext cx="3990" cy="100134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88785" y="3768064"/>
              <a:ext cx="1943" cy="51550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20387" y="4639506"/>
              <a:ext cx="5114" cy="232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6029" y="3850912"/>
              <a:ext cx="11252" cy="56152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708126" y="3160510"/>
              <a:ext cx="11252" cy="696539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31257" y="3066922"/>
              <a:ext cx="5626" cy="93588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89" y="1954454"/>
            <a:ext cx="5143615" cy="3429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2015969" y="1534142"/>
            <a:ext cx="499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Do the same for </a:t>
            </a:r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another function f’(x).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764290" y="2476629"/>
            <a:ext cx="3074502" cy="2034387"/>
            <a:chOff x="4320387" y="2159170"/>
            <a:chExt cx="4099336" cy="2712516"/>
          </a:xfrm>
          <a:effectLst>
            <a:glow rad="101600">
              <a:schemeClr val="bg1">
                <a:lumMod val="75000"/>
                <a:alpha val="40000"/>
              </a:schemeClr>
            </a:glow>
            <a:reflection endPos="0" dir="5400000" sy="-100000" algn="bl" rotWithShape="0"/>
          </a:effectLst>
        </p:grpSpPr>
        <p:cxnSp>
          <p:nvCxnSpPr>
            <p:cNvPr id="7" name="Straight Connector 6"/>
            <p:cNvCxnSpPr/>
            <p:nvPr/>
          </p:nvCxnSpPr>
          <p:spPr>
            <a:xfrm>
              <a:off x="6357842" y="3559409"/>
              <a:ext cx="6744" cy="30642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87111" y="2435331"/>
              <a:ext cx="28913" cy="143955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214042" y="2939581"/>
              <a:ext cx="19677" cy="935302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91307" y="2159170"/>
              <a:ext cx="28416" cy="174287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585988" y="4137434"/>
              <a:ext cx="4740" cy="146131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320387" y="4639506"/>
              <a:ext cx="5114" cy="23218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156029" y="3850912"/>
              <a:ext cx="13500" cy="2684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431257" y="3066922"/>
              <a:ext cx="19745" cy="817015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61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62000" y="1219200"/>
                <a:ext cx="10286999" cy="4514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350"/>
                  </a:spcAft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In order to quantify how well a model performs, we define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loss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or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error function. </a:t>
                </a:r>
              </a:p>
              <a:p>
                <a:pPr marL="342900" indent="-342900">
                  <a:spcAft>
                    <a:spcPts val="135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Have seen this before?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A common loss function for quantitative outcomes is the </a:t>
                </a: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Mean Squared Error (MSE):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The quantity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is called a </a:t>
                </a:r>
                <a:r>
                  <a:rPr lang="en-US" sz="24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residual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measures the error at the </a:t>
                </a:r>
                <a:r>
                  <a:rPr lang="en-US" sz="24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i</a:t>
                </a:r>
                <a:r>
                  <a:rPr lang="en-US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-th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prediction.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The error is the {smaller, bigger} the better?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219200"/>
                <a:ext cx="10286999" cy="4514056"/>
              </a:xfrm>
              <a:prstGeom prst="rect">
                <a:avLst/>
              </a:prstGeom>
              <a:blipFill>
                <a:blip r:embed="rId3"/>
                <a:stretch>
                  <a:fillRect l="-889" t="-1081" r="-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684" y="3193936"/>
            <a:ext cx="281940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06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295400"/>
            <a:ext cx="1074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Caution: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MSE is by no means the only valid (or the best) loss function! 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Question: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What would be an intuitive loss function for predicting categorical outcomes?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24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Note: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The square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oot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ean of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quared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rrors (RMSE) is also commonly used. 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46" y="4250342"/>
            <a:ext cx="463296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9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1348-982E-4105-9637-7B1CF3AA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5084EE-20C2-4A68-842A-AE91994510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Mean Absolute Error (MAE)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R-Square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In the range of [0,1], insensitive to the scale of 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5084EE-20C2-4A68-842A-AE91994510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0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951EE-84F8-4155-B356-EDF87C13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A white background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792C133C-2038-4EEB-8E97-5ED7E4306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30" y="1689397"/>
            <a:ext cx="4579135" cy="121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12F4E0-C49B-4BD7-A21B-BE06E7DA6B16}"/>
                  </a:ext>
                </a:extLst>
              </p:cNvPr>
              <p:cNvSpPr txBox="1"/>
              <p:nvPr/>
            </p:nvSpPr>
            <p:spPr>
              <a:xfrm>
                <a:off x="423747" y="4788915"/>
                <a:ext cx="2553586" cy="759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12F4E0-C49B-4BD7-A21B-BE06E7DA6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7" y="4788915"/>
                <a:ext cx="2553586" cy="759375"/>
              </a:xfrm>
              <a:prstGeom prst="rect">
                <a:avLst/>
              </a:prstGeom>
              <a:blipFill>
                <a:blip r:embed="rId5"/>
                <a:stretch>
                  <a:fillRect t="-1667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A646ED7-87D2-9DAF-C087-4C4903D63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203" y="3614703"/>
            <a:ext cx="4579136" cy="818139"/>
          </a:xfrm>
          <a:prstGeom prst="rect">
            <a:avLst/>
          </a:prstGeom>
        </p:spPr>
      </p:pic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B58503C9-E7EA-F00C-835A-ABCD2A05D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465" y="1143000"/>
            <a:ext cx="6248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62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B5D7E-DA29-5D41-4565-0D035F1DF4E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07B16-757B-EACF-4667-67CF800622F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290737-B862-E602-49A9-0D772FF5D37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7505DF-895F-60DC-2256-13C715D51FC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AFE58-2E49-AE45-5252-99C2EC6C9D1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DE4D-62EF-6DF2-8477-6E3FAD94D64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108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2810518" y="1699385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6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1C69-8FB1-4705-B04D-AEC75875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Error vs. Test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C9B9D-123D-45F9-BAFC-0D9E2E96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83102-5FB3-4928-ABD3-B26628EF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1478"/>
            <a:ext cx="5143502" cy="342900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420391-D122-435D-9912-67B41490AABA}"/>
              </a:ext>
            </a:extLst>
          </p:cNvPr>
          <p:cNvCxnSpPr/>
          <p:nvPr/>
        </p:nvCxnSpPr>
        <p:spPr>
          <a:xfrm flipV="1">
            <a:off x="1675530" y="2494641"/>
            <a:ext cx="3517175" cy="13716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7C5D984-8CC7-481B-ADD1-192173C6DBE3}"/>
              </a:ext>
            </a:extLst>
          </p:cNvPr>
          <p:cNvGrpSpPr/>
          <p:nvPr/>
        </p:nvGrpSpPr>
        <p:grpSpPr>
          <a:xfrm>
            <a:off x="1805192" y="2190284"/>
            <a:ext cx="3270715" cy="2103376"/>
            <a:chOff x="4209305" y="2155736"/>
            <a:chExt cx="4360953" cy="280450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C5677E-F67D-4380-AABB-56A89DAB01D9}"/>
                </a:ext>
              </a:extLst>
            </p:cNvPr>
            <p:cNvCxnSpPr/>
            <p:nvPr/>
          </p:nvCxnSpPr>
          <p:spPr>
            <a:xfrm flipV="1">
              <a:off x="4209305" y="4301256"/>
              <a:ext cx="5108" cy="6589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E94F8A-9152-499D-B753-5541A240E765}"/>
                </a:ext>
              </a:extLst>
            </p:cNvPr>
            <p:cNvCxnSpPr/>
            <p:nvPr/>
          </p:nvCxnSpPr>
          <p:spPr>
            <a:xfrm flipV="1">
              <a:off x="5245454" y="3419550"/>
              <a:ext cx="0" cy="4781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AABDA4-7E45-400C-A005-ECADBAC568A0}"/>
                </a:ext>
              </a:extLst>
            </p:cNvPr>
            <p:cNvCxnSpPr/>
            <p:nvPr/>
          </p:nvCxnSpPr>
          <p:spPr>
            <a:xfrm flipV="1">
              <a:off x="5413179" y="3831285"/>
              <a:ext cx="1704" cy="3054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4FAB-6C2C-490D-B700-0B540B789D85}"/>
                </a:ext>
              </a:extLst>
            </p:cNvPr>
            <p:cNvCxnSpPr/>
            <p:nvPr/>
          </p:nvCxnSpPr>
          <p:spPr>
            <a:xfrm flipV="1">
              <a:off x="6564268" y="3096872"/>
              <a:ext cx="3405" cy="3017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ED8F369-D42C-4B47-85DE-E8A9A01857E3}"/>
                </a:ext>
              </a:extLst>
            </p:cNvPr>
            <p:cNvCxnSpPr/>
            <p:nvPr/>
          </p:nvCxnSpPr>
          <p:spPr>
            <a:xfrm flipH="1">
              <a:off x="8244925" y="2738092"/>
              <a:ext cx="15325" cy="9205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409A9-56E3-4EC9-B9ED-B1F11C1FE060}"/>
                </a:ext>
              </a:extLst>
            </p:cNvPr>
            <p:cNvCxnSpPr/>
            <p:nvPr/>
          </p:nvCxnSpPr>
          <p:spPr>
            <a:xfrm flipV="1">
              <a:off x="8570258" y="2155736"/>
              <a:ext cx="0" cy="4393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D64CCB0-7E66-4038-8947-CF8643E77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527" y="1714499"/>
            <a:ext cx="5143502" cy="342900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7A8633-69D5-449A-9C59-932C3473B923}"/>
              </a:ext>
            </a:extLst>
          </p:cNvPr>
          <p:cNvCxnSpPr/>
          <p:nvPr/>
        </p:nvCxnSpPr>
        <p:spPr>
          <a:xfrm flipV="1">
            <a:off x="7196457" y="2527662"/>
            <a:ext cx="3517175" cy="137160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4F147DD-E1D9-4803-9D19-76C9A8092D23}"/>
                  </a:ext>
                </a:extLst>
              </p14:cNvPr>
              <p14:cNvContentPartPr/>
              <p14:nvPr/>
            </p14:nvContentPartPr>
            <p14:xfrm>
              <a:off x="12689480" y="3027480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4F147DD-E1D9-4803-9D19-76C9A8092D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680480" y="301848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79459B-6DFE-3E9D-03D5-E1E6C3BC69E7}"/>
              </a:ext>
            </a:extLst>
          </p:cNvPr>
          <p:cNvCxnSpPr/>
          <p:nvPr/>
        </p:nvCxnSpPr>
        <p:spPr>
          <a:xfrm>
            <a:off x="7616825" y="3384550"/>
            <a:ext cx="0" cy="336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C3B82F-6922-0137-0975-BADFDD383FF6}"/>
              </a:ext>
            </a:extLst>
          </p:cNvPr>
          <p:cNvCxnSpPr>
            <a:cxnSpLocks/>
          </p:cNvCxnSpPr>
          <p:nvPr/>
        </p:nvCxnSpPr>
        <p:spPr>
          <a:xfrm>
            <a:off x="8699500" y="3328478"/>
            <a:ext cx="0" cy="4709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383199-AD7E-D927-306E-8CD46786BDD6}"/>
              </a:ext>
            </a:extLst>
          </p:cNvPr>
          <p:cNvCxnSpPr/>
          <p:nvPr/>
        </p:nvCxnSpPr>
        <p:spPr>
          <a:xfrm>
            <a:off x="9699625" y="2595053"/>
            <a:ext cx="0" cy="3365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425466-E1A2-4353-BE10-3EFDE2CC7AB6}"/>
              </a:ext>
            </a:extLst>
          </p:cNvPr>
          <p:cNvGrpSpPr/>
          <p:nvPr/>
        </p:nvGrpSpPr>
        <p:grpSpPr>
          <a:xfrm>
            <a:off x="7580312" y="3355974"/>
            <a:ext cx="73025" cy="73025"/>
            <a:chOff x="7769225" y="3536950"/>
            <a:chExt cx="73025" cy="7302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D65964-A3D0-C6A8-0C8C-277AD58168CA}"/>
                </a:ext>
              </a:extLst>
            </p:cNvPr>
            <p:cNvCxnSpPr>
              <a:cxnSpLocks/>
            </p:cNvCxnSpPr>
            <p:nvPr/>
          </p:nvCxnSpPr>
          <p:spPr>
            <a:xfrm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4FAEA1-2B33-65BE-45F1-90A666EBF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52619B-FBA0-0CE3-7D6E-75E33B822823}"/>
              </a:ext>
            </a:extLst>
          </p:cNvPr>
          <p:cNvGrpSpPr/>
          <p:nvPr/>
        </p:nvGrpSpPr>
        <p:grpSpPr>
          <a:xfrm>
            <a:off x="8662987" y="3762911"/>
            <a:ext cx="73025" cy="73025"/>
            <a:chOff x="7769225" y="3536950"/>
            <a:chExt cx="73025" cy="7302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C4C0B9D-0975-0B17-5330-6100A62DBF9A}"/>
                </a:ext>
              </a:extLst>
            </p:cNvPr>
            <p:cNvCxnSpPr>
              <a:cxnSpLocks/>
            </p:cNvCxnSpPr>
            <p:nvPr/>
          </p:nvCxnSpPr>
          <p:spPr>
            <a:xfrm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ED04D3-A604-4AED-8172-57084F712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3280F1-FB9B-05A2-6C50-94652D95873E}"/>
              </a:ext>
            </a:extLst>
          </p:cNvPr>
          <p:cNvGrpSpPr/>
          <p:nvPr/>
        </p:nvGrpSpPr>
        <p:grpSpPr>
          <a:xfrm>
            <a:off x="9663112" y="2558540"/>
            <a:ext cx="73025" cy="73025"/>
            <a:chOff x="7769225" y="3536950"/>
            <a:chExt cx="73025" cy="7302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6DD503D-AEC6-E9D6-6A4E-E2BB1BFD67C3}"/>
                </a:ext>
              </a:extLst>
            </p:cNvPr>
            <p:cNvCxnSpPr>
              <a:cxnSpLocks/>
            </p:cNvCxnSpPr>
            <p:nvPr/>
          </p:nvCxnSpPr>
          <p:spPr>
            <a:xfrm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02ADE6-7736-FAE0-87DF-F24BBC94F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69225" y="3536950"/>
              <a:ext cx="73025" cy="730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642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9A8A-CB1B-AADD-1333-604AF1C9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232B-A7C0-18B4-C0FE-DA383346D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1 will be published by 1 pm today (June 26</a:t>
            </a:r>
            <a:r>
              <a:rPr lang="en-US" baseline="30000" dirty="0"/>
              <a:t>th</a:t>
            </a:r>
            <a:r>
              <a:rPr lang="en-US" dirty="0"/>
              <a:t>)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Deadline for turning in hw1 is Friday (June 28</a:t>
            </a:r>
            <a:r>
              <a:rPr lang="en-US" altLang="zh-CN" baseline="30000" dirty="0"/>
              <a:t>th</a:t>
            </a:r>
            <a:r>
              <a:rPr lang="en-US" dirty="0"/>
              <a:t>) at 10 pm</a:t>
            </a:r>
          </a:p>
          <a:p>
            <a:pPr lvl="1"/>
            <a:r>
              <a:rPr lang="en-US" dirty="0"/>
              <a:t>Your TA will help you with your </a:t>
            </a:r>
            <a:r>
              <a:rPr lang="en-US" dirty="0" err="1"/>
              <a:t>hw</a:t>
            </a:r>
            <a:r>
              <a:rPr lang="en-US" dirty="0"/>
              <a:t> in the afternoon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9B15B-484E-94BD-7808-67505CB7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65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5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3708755" y="2392324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51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3-step Process: Train-Validation-Test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057169"/>
                <a:ext cx="10878504" cy="389583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Model Construction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dirty="0">
                    <a:solidFill>
                      <a:srgbClr val="FF0000"/>
                    </a:solidFill>
                  </a:rPr>
                  <a:t>training data</a:t>
                </a:r>
                <a:r>
                  <a:rPr lang="en-US" dirty="0"/>
                  <a:t> to find the best parameter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𝜷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denoted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/>
                          </a:rPr>
                          <m:t>𝜷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Model Selection</a:t>
                </a:r>
              </a:p>
              <a:p>
                <a:pPr lvl="1"/>
                <a:r>
                  <a:rPr lang="en-US" dirty="0"/>
                  <a:t>Use </a:t>
                </a:r>
                <a:r>
                  <a:rPr lang="en-US" dirty="0">
                    <a:solidFill>
                      <a:srgbClr val="FF0000"/>
                    </a:solidFill>
                  </a:rPr>
                  <a:t>validation data </a:t>
                </a:r>
                <a:r>
                  <a:rPr lang="en-US" dirty="0"/>
                  <a:t>to select the best model</a:t>
                </a:r>
              </a:p>
              <a:p>
                <a:pPr lvl="2"/>
                <a:r>
                  <a:rPr lang="en-US" dirty="0"/>
                  <a:t>E.g., Feature (i.e., predictor) selection</a:t>
                </a:r>
              </a:p>
              <a:p>
                <a:r>
                  <a:rPr lang="en-US" dirty="0"/>
                  <a:t>Model Usage</a:t>
                </a:r>
              </a:p>
              <a:p>
                <a:pPr lvl="1"/>
                <a:r>
                  <a:rPr lang="en-US" dirty="0"/>
                  <a:t>Apply the model to the unseen data (</a:t>
                </a:r>
                <a:r>
                  <a:rPr lang="en-US" dirty="0">
                    <a:solidFill>
                      <a:srgbClr val="FF0000"/>
                    </a:solidFill>
                  </a:rPr>
                  <a:t>test data</a:t>
                </a:r>
                <a:r>
                  <a:rPr lang="en-US" dirty="0"/>
                  <a:t>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  <m:sup>
                        <m:r>
                          <a:rPr lang="en-US" i="1" dirty="0">
                            <a:latin typeface="Cambria Math"/>
                          </a:rPr>
                          <m:t>𝑇</m:t>
                        </m:r>
                      </m:sup>
                    </m:sSubSup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/>
                          </a:rPr>
                          <m:t>𝜷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is-IS" dirty="0"/>
              </a:p>
              <a:p>
                <a:endParaRPr lang="is-I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057169"/>
                <a:ext cx="10878504" cy="3895831"/>
              </a:xfrm>
              <a:blipFill>
                <a:blip r:embed="rId3"/>
                <a:stretch>
                  <a:fillRect l="-932" t="-1948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AutoShape 2" descr="mage result for train validation test split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8" name="Picture 4" descr="mage result for train validation test spl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66691"/>
            <a:ext cx="7391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38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1353800" cy="5385816"/>
          </a:xfrm>
        </p:spPr>
        <p:txBody>
          <a:bodyPr>
            <a:normAutofit/>
          </a:bodyPr>
          <a:lstStyle/>
          <a:p>
            <a:r>
              <a:rPr lang="en-US" sz="2500" b="1" dirty="0"/>
              <a:t>Model selection </a:t>
            </a:r>
            <a:r>
              <a:rPr lang="en-US" sz="25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500" dirty="0"/>
          </a:p>
          <a:p>
            <a:r>
              <a:rPr lang="en-US" sz="2500" dirty="0"/>
              <a:t>A strong motivation for performing model selection is to avoid overfitting, which we saw can happen when: 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500" dirty="0"/>
              <a:t>T</a:t>
            </a:r>
            <a:r>
              <a:rPr lang="en-US" sz="2500" dirty="0"/>
              <a:t>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T</a:t>
            </a:r>
            <a:r>
              <a:rPr lang="en-US" sz="2400" dirty="0"/>
              <a:t>he coefficients are too </a:t>
            </a:r>
            <a:r>
              <a:rPr lang="en-US" sz="2400" b="1" dirty="0"/>
              <a:t>extreme (we have not seen this yet)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</a:p>
          <a:p>
            <a:pPr lvl="1"/>
            <a:r>
              <a:rPr lang="en-US" dirty="0"/>
              <a:t>If one subset of predictors can produce one model, how many different models are there when considering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J</a:t>
            </a:r>
            <a:r>
              <a:rPr lang="en-US" i="1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dirty="0"/>
              <a:t>predictors?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7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6834-8C2C-4863-9D8F-04FDC3B44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E8A7-F930-45A0-A1EF-A158E2F7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learned</a:t>
            </a:r>
          </a:p>
          <a:p>
            <a:pPr lvl="1"/>
            <a:r>
              <a:rPr lang="en-US" dirty="0"/>
              <a:t>In linear regression, the response variable Y is a linear function of predictors</a:t>
            </a:r>
          </a:p>
          <a:p>
            <a:pPr lvl="1"/>
            <a:r>
              <a:rPr lang="en-US" dirty="0"/>
              <a:t>The parameters can be learned based on a set of training data points</a:t>
            </a:r>
          </a:p>
          <a:p>
            <a:pPr lvl="2"/>
            <a:r>
              <a:rPr lang="en-US" dirty="0"/>
              <a:t>Exact or gradient descent</a:t>
            </a:r>
          </a:p>
          <a:p>
            <a:pPr lvl="1"/>
            <a:r>
              <a:rPr lang="en-US" dirty="0"/>
              <a:t>For the same dataset and same response variable, we can build different linear regression models</a:t>
            </a:r>
          </a:p>
          <a:p>
            <a:pPr lvl="2"/>
            <a:r>
              <a:rPr lang="en-US" dirty="0"/>
              <a:t>E.g., which predictors to include, max degree in polynomial regression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77126-DE1F-4DFF-A901-8997209C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236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23626"/>
                <a:ext cx="10860893" cy="509501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latin typeface="Karla" charset="0"/>
                    <a:ea typeface="Karla" charset="0"/>
                    <a:cs typeface="Karla" charset="0"/>
                  </a:rPr>
                  <a:t>Example:  3 predictors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)</m:t>
                    </m:r>
                  </m:oMath>
                </a14:m>
                <a:endParaRPr lang="en-US" b="1" dirty="0">
                  <a:latin typeface="Karla" charset="0"/>
                  <a:ea typeface="Karla" charset="0"/>
                  <a:cs typeface="Karla" charset="0"/>
                </a:endParaRPr>
              </a:p>
              <a:p>
                <a:pPr marL="1041400">
                  <a:buFont typeface="Arial" charset="0"/>
                  <a:buChar char="•"/>
                </a:pPr>
                <a:r>
                  <a:rPr lang="en-US" sz="2400" dirty="0"/>
                  <a:t>	</a:t>
                </a:r>
                <a:r>
                  <a:rPr lang="en-US" sz="2300" dirty="0"/>
                  <a:t>Models with 0 predictor:</a:t>
                </a:r>
              </a:p>
              <a:p>
                <a:pPr marL="858520" indent="0">
                  <a:buNone/>
                </a:pPr>
                <a:r>
                  <a:rPr lang="en-US" sz="2300" dirty="0"/>
                  <a:t>						M0: </a:t>
                </a:r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1 predictor:  </a:t>
                </a:r>
              </a:p>
              <a:p>
                <a:pPr marL="858520" indent="0">
                  <a:buNone/>
                </a:pPr>
                <a:r>
                  <a:rPr lang="en-US" sz="2300" dirty="0"/>
                  <a:t>						M1: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858520" indent="0">
                  <a:buNone/>
                </a:pPr>
                <a:r>
                  <a:rPr lang="en-US" sz="2300" dirty="0"/>
                  <a:t>						M2: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858520" indent="0">
                  <a:buNone/>
                </a:pPr>
                <a:r>
                  <a:rPr lang="en-US" sz="2300" dirty="0"/>
                  <a:t>						M3: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2 predictors: </a:t>
                </a:r>
              </a:p>
              <a:p>
                <a:pPr marL="858520" indent="0">
                  <a:buNone/>
                </a:pPr>
                <a:r>
                  <a:rPr lang="en-US" sz="2300" dirty="0"/>
                  <a:t>						M4: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858520" indent="0">
                  <a:buNone/>
                </a:pPr>
                <a:r>
                  <a:rPr lang="en-US" sz="2300" dirty="0"/>
                  <a:t>						M5: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858520" indent="0">
                  <a:buNone/>
                </a:pPr>
                <a:r>
                  <a:rPr lang="en-US" sz="2300" dirty="0"/>
                  <a:t>						M6: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{</m:t>
                        </m:r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  <a:p>
                <a:pPr marL="1041400">
                  <a:buFont typeface="Arial" charset="0"/>
                  <a:buChar char="•"/>
                </a:pPr>
                <a:r>
                  <a:rPr lang="en-US" sz="2300" dirty="0"/>
                  <a:t>	Models with 3 predictors: </a:t>
                </a:r>
              </a:p>
              <a:p>
                <a:pPr marL="858520" indent="0">
                  <a:buNone/>
                </a:pPr>
                <a:r>
                  <a:rPr lang="en-US" sz="2300" dirty="0"/>
                  <a:t>						M7: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3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300" i="1">
                        <a:latin typeface="Cambria Math" charset="0"/>
                      </a:rPr>
                      <m:t>}</m:t>
                    </m:r>
                  </m:oMath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23626"/>
                <a:ext cx="10860893" cy="5095018"/>
              </a:xfrm>
              <a:blipFill>
                <a:blip r:embed="rId3"/>
                <a:stretch>
                  <a:fillRect l="-10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05800" y="1752600"/>
            <a:ext cx="2895600" cy="4267200"/>
            <a:chOff x="7053943" y="1681843"/>
            <a:chExt cx="3967843" cy="4718957"/>
          </a:xfrm>
        </p:grpSpPr>
        <p:sp>
          <p:nvSpPr>
            <p:cNvPr id="5" name="Right Brace 4"/>
            <p:cNvSpPr/>
            <p:nvPr/>
          </p:nvSpPr>
          <p:spPr>
            <a:xfrm>
              <a:off x="7053943" y="1681843"/>
              <a:ext cx="1028700" cy="4718957"/>
            </a:xfrm>
            <a:prstGeom prst="righ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𝐽</m:t>
                            </m:r>
                          </m:sup>
                        </m:sSup>
                        <m:r>
                          <a:rPr lang="en-US" sz="36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Models</m:t>
                        </m:r>
                      </m:oMath>
                    </m:oMathPara>
                  </a14:m>
                  <a:endPara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6416" y="3761753"/>
                  <a:ext cx="2145370" cy="552780"/>
                </a:xfrm>
                <a:prstGeom prst="rect">
                  <a:avLst/>
                </a:prstGeom>
                <a:blipFill>
                  <a:blip r:embed="rId4"/>
                  <a:stretch>
                    <a:fillRect r="-24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5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Stepwise Variable Selection and Cross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5527842"/>
          </a:xfrm>
        </p:spPr>
        <p:txBody>
          <a:bodyPr>
            <a:noAutofit/>
          </a:bodyPr>
          <a:lstStyle/>
          <a:p>
            <a:pPr>
              <a:spcAft>
                <a:spcPts val="1800"/>
              </a:spcAft>
            </a:pPr>
            <a:r>
              <a:rPr lang="en-US" sz="3200" dirty="0"/>
              <a:t>Selecting (near)optimal subsets of predictors (including choosing the degree of polynomial models) through:</a:t>
            </a:r>
          </a:p>
          <a:p>
            <a:pPr marL="617220" lvl="1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800" dirty="0"/>
              <a:t>stepwise variable selection - iteratively building an optimal subset of predictors by optimizing a fixed model evaluation metric each time,</a:t>
            </a:r>
          </a:p>
          <a:p>
            <a:pPr marL="617220" lvl="1" indent="-342900">
              <a:spcAft>
                <a:spcPts val="1800"/>
              </a:spcAft>
              <a:buFont typeface="Arial" charset="0"/>
              <a:buChar char="•"/>
            </a:pPr>
            <a:r>
              <a:rPr lang="en-US" sz="2800" dirty="0"/>
              <a:t>validation - selecting an optimal model by evaluating each model on validation set.</a:t>
            </a:r>
          </a:p>
          <a:p>
            <a:pPr>
              <a:spcAft>
                <a:spcPts val="1800"/>
              </a:spcAft>
            </a:pPr>
            <a:r>
              <a:rPr lang="en-US" sz="3200" dirty="0"/>
              <a:t>We will also address the issue of discouraging extreme values in model parameters later. </a:t>
            </a:r>
          </a:p>
        </p:txBody>
      </p:sp>
    </p:spTree>
    <p:extLst>
      <p:ext uri="{BB962C8B-B14F-4D97-AF65-F5344CB8AC3E}">
        <p14:creationId xmlns:p14="http://schemas.microsoft.com/office/powerpoint/2010/main" val="17696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Avoid brute-force selection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Forward selection</a:t>
                </a:r>
              </a:p>
              <a:p>
                <a:pPr lvl="1"/>
                <a:r>
                  <a:rPr lang="en-US" dirty="0"/>
                  <a:t>Starting with the best single feature</a:t>
                </a:r>
              </a:p>
              <a:p>
                <a:pPr lvl="1"/>
                <a:r>
                  <a:rPr lang="en-US" dirty="0"/>
                  <a:t>Always add the feature that improves the performance best</a:t>
                </a:r>
              </a:p>
              <a:p>
                <a:pPr lvl="1"/>
                <a:r>
                  <a:rPr lang="en-US" dirty="0"/>
                  <a:t>Stop if no feature will further improve the performance</a:t>
                </a:r>
              </a:p>
              <a:p>
                <a:r>
                  <a:rPr lang="en-US" dirty="0"/>
                  <a:t>Backward elimination</a:t>
                </a:r>
              </a:p>
              <a:p>
                <a:pPr lvl="1"/>
                <a:r>
                  <a:rPr lang="en-US" dirty="0"/>
                  <a:t>Start with the full model</a:t>
                </a:r>
              </a:p>
              <a:p>
                <a:pPr lvl="1"/>
                <a:r>
                  <a:rPr lang="en-US" dirty="0"/>
                  <a:t>Always remove the feature that results in the best performance enhancement</a:t>
                </a:r>
              </a:p>
              <a:p>
                <a:pPr lvl="1"/>
                <a:r>
                  <a:rPr lang="en-US" dirty="0"/>
                  <a:t>Stop if removing any feature will get worse performance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6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1430000" cy="839788"/>
          </a:xfrm>
        </p:spPr>
        <p:txBody>
          <a:bodyPr>
            <a:normAutofit fontScale="90000"/>
          </a:bodyPr>
          <a:lstStyle/>
          <a:p>
            <a:r>
              <a:rPr lang="en-US" dirty="0"/>
              <a:t>Stepwise Variable Selection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1201400" cy="40513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CEA4062E-B50D-6967-CCBB-164655C71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99" y="5229781"/>
            <a:ext cx="5181600" cy="9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3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96A3A-41B2-0C4C-7C9A-C3FBC2B8AC0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AECE7-C8FB-2C2B-9471-99BC2A56C2F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5F0CCF-83AA-341B-1FA0-9C71D442CD3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86E0B4-8BAC-EB7D-E6C8-AE4C71A967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E74C2-29C6-5F8E-8ED1-D8EEE31F4EE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CDC606-C420-BB8E-44CF-156620CB8F8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445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3692592" y="3086098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82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526C-F071-4470-A23E-84B7584D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F9DD5-2283-4065-BCCA-B9B7B297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compare two different models?</a:t>
            </a:r>
          </a:p>
          <a:p>
            <a:endParaRPr lang="en-US" dirty="0"/>
          </a:p>
          <a:p>
            <a:r>
              <a:rPr lang="en-US" dirty="0"/>
              <a:t>How to overcome overfitting?</a:t>
            </a:r>
          </a:p>
          <a:p>
            <a:endParaRPr lang="en-US" dirty="0"/>
          </a:p>
          <a:p>
            <a:r>
              <a:rPr lang="en-US" dirty="0"/>
              <a:t>How to select the best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A7C0-D0AB-426C-91F4-EBB44112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5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Validation: 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Using a single validation set to select amongst multiple models can be problematic - </a:t>
            </a:r>
            <a:r>
              <a:rPr lang="en-US" sz="3200" b="1" dirty="0"/>
              <a:t>there is the possibility of overfitting to the validation set</a:t>
            </a:r>
            <a:r>
              <a:rPr lang="en-US" sz="32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One solution to the problems raised by using a single validation set is to evaluate each model on </a:t>
            </a:r>
            <a:r>
              <a:rPr lang="en-US" sz="3200" b="1" dirty="0"/>
              <a:t>multiple</a:t>
            </a:r>
            <a:r>
              <a:rPr lang="en-US" sz="3200" dirty="0"/>
              <a:t> validation sets and average the validation performance. 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One can randomly split the training set into training and validation multiple times </a:t>
            </a:r>
            <a:r>
              <a:rPr lang="en-US" sz="3200" b="1" dirty="0">
                <a:solidFill>
                  <a:srgbClr val="C00000"/>
                </a:solidFill>
              </a:rPr>
              <a:t>but</a:t>
            </a:r>
            <a:r>
              <a:rPr lang="en-US" sz="3200" dirty="0"/>
              <a:t> randomly creating these sets can create the scenario where important features of the data never appear in our random draws.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37" y="1497252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K-Fold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9039" y="1191010"/>
                <a:ext cx="11333922" cy="551459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features.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To ensure that every observation in the dataset is included in at least one training set and at least one validation set we use the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split 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/>
                  <a:t>we 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 the </a:t>
                </a:r>
                <a:r>
                  <a:rPr lang="en-US" i="1" dirty="0"/>
                  <a:t>K </a:t>
                </a:r>
                <a:r>
                  <a:rPr lang="en-US" dirty="0"/>
                  <a:t>chunks for validation and the rest for training.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, 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The </a:t>
                </a:r>
                <a:r>
                  <a:rPr lang="en-US" sz="2400" b="1" i="1" dirty="0"/>
                  <a:t>cross validation is the performance </a:t>
                </a:r>
                <a:r>
                  <a:rPr lang="en-US" sz="2400" dirty="0"/>
                  <a:t>of the model averaged across all validation sets: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 marL="0" indent="0">
                  <a:spcBef>
                    <a:spcPts val="624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   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039" y="1191010"/>
                <a:ext cx="11333922" cy="5514590"/>
              </a:xfrm>
              <a:blipFill>
                <a:blip r:embed="rId3"/>
                <a:stretch>
                  <a:fillRect l="-376" t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81400" y="4724400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724400"/>
                <a:ext cx="4511556" cy="113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139" y="1003207"/>
                <a:ext cx="11257722" cy="5514590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/>
                  <a:t>Or</a:t>
                </a:r>
                <a:r>
                  <a:rPr lang="en-US" sz="2400" b="1" i="1" dirty="0"/>
                  <a:t> </a:t>
                </a:r>
                <a:r>
                  <a:rPr lang="en-US" sz="2400" i="1" dirty="0"/>
                  <a:t>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/>
                  <a:t>validation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/>
                  <a:t>training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/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12700"/>
                <a:r>
                  <a:rPr lang="en-US" sz="2400" dirty="0"/>
                  <a:t>The </a:t>
                </a:r>
                <a:r>
                  <a:rPr lang="en-US" sz="2400" b="1" i="1" dirty="0"/>
                  <a:t>cross validation score </a:t>
                </a:r>
                <a:r>
                  <a:rPr lang="en-US" sz="2400" dirty="0"/>
                  <a:t>is the performance of the model averaged across all validation sets: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139" y="1003207"/>
                <a:ext cx="11257722" cy="5514590"/>
              </a:xfrm>
              <a:blipFill>
                <a:blip r:embed="rId2"/>
                <a:stretch>
                  <a:fillRect l="-788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29000" y="4639762"/>
                <a:ext cx="4410951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639762"/>
                <a:ext cx="4410951" cy="1100558"/>
              </a:xfrm>
              <a:prstGeom prst="rect">
                <a:avLst/>
              </a:prstGeom>
              <a:blipFill>
                <a:blip r:embed="rId3"/>
                <a:stretch>
                  <a:fillRect t="-106818" b="-16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143000"/>
                <a:ext cx="11048999" cy="53340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K?</a:t>
                </a:r>
                <a:endParaRPr lang="en-US" sz="2400" b="1" dirty="0"/>
              </a:p>
              <a:p>
                <a:pPr lvl="1">
                  <a:spcAft>
                    <a:spcPts val="1200"/>
                  </a:spcAft>
                </a:pPr>
                <a:r>
                  <a:rPr lang="en-US" sz="2400" i="1" dirty="0">
                    <a:solidFill>
                      <a:schemeClr val="tx1"/>
                    </a:solidFill>
                  </a:rPr>
                  <a:t>The choice of k is usually 5 or 10, but there is no formal rule. </a:t>
                </a:r>
                <a:endParaRPr lang="en-US" sz="2400" b="1" dirty="0"/>
              </a:p>
              <a:p>
                <a:pPr lvl="1">
                  <a:spcAft>
                    <a:spcPts val="1200"/>
                  </a:spcAft>
                </a:pP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We can frame the problem of degree selection for polynomial models as a predictor selection problem:  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143000"/>
                <a:ext cx="11048999" cy="5334000"/>
              </a:xfrm>
              <a:blipFill>
                <a:blip r:embed="rId3"/>
                <a:stretch>
                  <a:fillRect l="-574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5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D9C56-C7FC-E4A1-1F0B-2B3E63684BA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2E344-390F-31AB-8C6F-26B80543BE3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60DA16-B8C1-FF68-AF51-4D85D51A278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D19423-1920-EB04-3AEA-03C99FCB860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86293-A1AD-FFFB-15D6-9D968D775DB5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616EA5-4491-B8BD-6082-84F845D1F65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31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3654491" y="3865313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2101954"/>
            <a:ext cx="6515100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99432-39F7-0040-BE73-4E4EA3F6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63135" y="3774657"/>
            <a:ext cx="3486239" cy="633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Revisit: 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8696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48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6344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381000" y="1098183"/>
            <a:ext cx="11658600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samples.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381000" y="1596096"/>
                <a:ext cx="8321040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96096"/>
                <a:ext cx="8321040" cy="799725"/>
              </a:xfrm>
              <a:prstGeom prst="rect">
                <a:avLst/>
              </a:prstGeom>
              <a:blipFill>
                <a:blip r:embed="rId5"/>
                <a:stretch>
                  <a:fillRect l="-1220" t="-6250" b="-234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9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22943 0.042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2074" y="3505200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2223047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8696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49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755568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1060697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460559"/>
                <a:ext cx="8480497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460559"/>
                <a:ext cx="8480497" cy="799725"/>
              </a:xfrm>
              <a:prstGeom prst="rect">
                <a:avLst/>
              </a:prstGeom>
              <a:blipFill>
                <a:blip r:embed="rId5"/>
                <a:stretch>
                  <a:fillRect l="-1196" t="-7813" b="-21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879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3976611" y="974996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58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77437" y="3275638"/>
            <a:ext cx="5486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247" y="1987654"/>
            <a:ext cx="65151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8696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50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768791" y="2520175"/>
            <a:ext cx="22301" cy="29662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777577" y="965533"/>
            <a:ext cx="10317886" cy="79972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4pPr>
            <a:lvl5pPr marL="2057317" indent="-228590" algn="l" defTabSz="457182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464646"/>
                </a:solidFill>
                <a:latin typeface="Karla"/>
                <a:ea typeface="+mn-ea"/>
                <a:cs typeface="Karla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Below we show all regression lines for a thousand of such samples.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777577" y="1275658"/>
                <a:ext cx="8635918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a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examine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, and determine the mean and standard deviation.  </a:t>
                </a:r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1275658"/>
                <a:ext cx="8635918" cy="799725"/>
              </a:xfrm>
              <a:prstGeom prst="rect">
                <a:avLst/>
              </a:prstGeom>
              <a:blipFill>
                <a:blip r:embed="rId5"/>
                <a:stretch>
                  <a:fillRect l="-1130" t="-3053" b="-22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311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spcBef>
                    <a:spcPts val="672"/>
                  </a:spcBef>
                  <a:spcAft>
                    <a:spcPts val="1200"/>
                  </a:spcAft>
                </a:pP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How well do we know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696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, we calculate the mean of the models,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400" dirty="0"/>
                  <a:t> (shown with dotted line) and the 95% CI of those models (shaded area).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77" y="983807"/>
                <a:ext cx="10020439" cy="799725"/>
              </a:xfrm>
              <a:prstGeom prst="rect">
                <a:avLst/>
              </a:prstGeom>
              <a:blipFill>
                <a:blip r:embed="rId3"/>
                <a:stretch>
                  <a:fillRect l="-974" t="-3030" r="-1278" b="-219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2501218" y="1944111"/>
            <a:ext cx="6515100" cy="4343400"/>
            <a:chOff x="2501218" y="1944111"/>
            <a:chExt cx="6515100" cy="434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218" y="1944111"/>
              <a:ext cx="6515100" cy="4343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Estimated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𝑓</m:t>
                          </m:r>
                        </m:e>
                      </m:acc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430" y="2662139"/>
                  <a:ext cx="1320800" cy="384914"/>
                </a:xfrm>
                <a:prstGeom prst="rect">
                  <a:avLst/>
                </a:prstGeom>
                <a:blipFill>
                  <a:blip r:embed="rId5"/>
                  <a:stretch>
                    <a:fillRect l="-3687" t="-7937" r="-1382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25495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C5A21-08CC-427F-B188-D4C75DD1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CAFB4-3291-40A0-8ADF-D86895578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Mean(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50</a:t>
                </a:r>
              </a:p>
              <a:p>
                <a:r>
                  <a:rPr lang="en-US" dirty="0"/>
                  <a:t>Std(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) = 10</a:t>
                </a:r>
              </a:p>
              <a:p>
                <a:endParaRPr lang="en-US" dirty="0"/>
              </a:p>
              <a:p>
                <a:r>
                  <a:rPr lang="en-US" dirty="0"/>
                  <a:t>Q: what is the 95% CI for the true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A: [50 – 2*10, 50 + 2*10]=[30,70] </a:t>
                </a:r>
              </a:p>
              <a:p>
                <a:pPr lvl="1"/>
                <a:r>
                  <a:rPr lang="en-US" dirty="0"/>
                  <a:t>Std(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)= 20 =&gt; [10, 90]</a:t>
                </a:r>
              </a:p>
              <a:p>
                <a:endParaRPr lang="en-US" dirty="0"/>
              </a:p>
              <a:p>
                <a:r>
                  <a:rPr lang="en-US" dirty="0"/>
                  <a:t>68% =&gt; +/- std</a:t>
                </a:r>
              </a:p>
              <a:p>
                <a:r>
                  <a:rPr lang="en-US" dirty="0"/>
                  <a:t>95% =&gt;+/- 2*std</a:t>
                </a:r>
              </a:p>
              <a:p>
                <a:r>
                  <a:rPr lang="en-US" dirty="0"/>
                  <a:t>99%=&gt; +/- 3*std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CAFB4-3291-40A0-8ADF-D86895578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0" t="-2613" b="-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6F291-4245-4A84-9699-AF7EB201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onfidence Intervals and Z Score - Programmathically">
            <a:extLst>
              <a:ext uri="{FF2B5EF4-FFF2-40B4-BE49-F238E27FC236}">
                <a16:creationId xmlns:a16="http://schemas.microsoft.com/office/drawing/2014/main" id="{C6869908-2AD4-B018-E437-413C6EE1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000500"/>
            <a:ext cx="5410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028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4CA14D-FB91-F397-4305-034C0446BE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Goo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dness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of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in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terms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of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Variance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and</a:t>
                </a:r>
                <a:r>
                  <a:rPr lang="zh-CN" altLang="en-US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  <a:r>
                  <a:rPr lang="en-US" altLang="zh-CN" dirty="0">
                    <a:latin typeface="Karla" charset="0"/>
                    <a:ea typeface="Karla" charset="0"/>
                    <a:cs typeface="Karla" charset="0"/>
                  </a:rPr>
                  <a:t>Bias</a:t>
                </a:r>
                <a:r>
                  <a:rPr lang="en-US" dirty="0">
                    <a:latin typeface="Karla" charset="0"/>
                    <a:ea typeface="Karla" charset="0"/>
                    <a:cs typeface="Karla" charset="0"/>
                  </a:rPr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4CA14D-FB91-F397-4305-034C0446BE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7463" r="-1387" b="-28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98A5DC-FE96-BAF6-1B03-BE50A667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74" y="1137748"/>
            <a:ext cx="5331126" cy="54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19200"/>
                <a:ext cx="10896600" cy="5257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Bias: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  <m:r>
                      <a:rPr lang="en-US" b="1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far away is the expectation of the estimator to the true value? The smaller the better. </a:t>
                </a:r>
              </a:p>
              <a:p>
                <a:r>
                  <a:rPr lang="en-US" dirty="0"/>
                  <a:t>Variance: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variant is the estimator? The smaller the better. </a:t>
                </a:r>
              </a:p>
              <a:p>
                <a:r>
                  <a:rPr lang="en-US" dirty="0"/>
                  <a:t>Reconsider mean squared error</a:t>
                </a:r>
              </a:p>
              <a:p>
                <a:pPr lvl="1"/>
                <a:r>
                  <a:rPr lang="en-US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bSup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/>
                                      </a:rPr>
                                      <m:t>𝜷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be considered as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)−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]=</m:t>
                    </m:r>
                    <m:r>
                      <a:rPr lang="en-US" b="0" i="1" smtClean="0">
                        <a:latin typeface="Cambria Math"/>
                      </a:rPr>
                      <m:t>𝑏𝑖𝑎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𝑣𝑎𝑟𝑖𝑎𝑛𝑐𝑒</m:t>
                    </m:r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𝑛𝑜𝑖𝑠𝑒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19200"/>
                <a:ext cx="10896600" cy="5257800"/>
              </a:xfrm>
              <a:blipFill>
                <a:blip r:embed="rId3"/>
                <a:stretch>
                  <a:fillRect l="-104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24400" y="6293298"/>
                <a:ext cx="32244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Note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=0, 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6293298"/>
                <a:ext cx="3224409" cy="400110"/>
              </a:xfrm>
              <a:prstGeom prst="rect">
                <a:avLst/>
              </a:prstGeom>
              <a:blipFill>
                <a:blip r:embed="rId4"/>
                <a:stretch>
                  <a:fillRect l="-1890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67400" y="1014368"/>
                <a:ext cx="3600450" cy="1079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>
                    <a:solidFill>
                      <a:srgbClr val="FF0000"/>
                    </a:solidFill>
                  </a:rPr>
                  <a:t>True model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solidFill>
                          <a:srgbClr val="FF0000"/>
                        </a:solidFill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sz="2100" b="1" i="1">
                        <a:solidFill>
                          <a:srgbClr val="FF0000"/>
                        </a:solidFill>
                        <a:latin typeface="Cambria Math"/>
                      </a:rPr>
                      <m:t>𝜷</m:t>
                    </m:r>
                  </m:oMath>
                </a14:m>
                <a:endParaRPr lang="en-US" sz="2100" dirty="0">
                  <a:solidFill>
                    <a:srgbClr val="FF0000"/>
                  </a:solidFill>
                </a:endParaRPr>
              </a:p>
              <a:p>
                <a:r>
                  <a:rPr lang="en-US" sz="2100" dirty="0">
                    <a:solidFill>
                      <a:srgbClr val="FF0000"/>
                    </a:solidFill>
                  </a:rPr>
                  <a:t>Estimated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solidFill>
                          <a:srgbClr val="FF0000"/>
                        </a:solidFill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1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𝑇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sz="2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𝜷</m:t>
                        </m:r>
                      </m:e>
                    </m:acc>
                  </m:oMath>
                </a14:m>
                <a:endParaRPr lang="en-US" sz="2100" dirty="0">
                  <a:solidFill>
                    <a:srgbClr val="FF0000"/>
                  </a:solidFill>
                </a:endParaRPr>
              </a:p>
              <a:p>
                <a:endParaRPr lang="en-US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014368"/>
                <a:ext cx="3600450" cy="1079976"/>
              </a:xfrm>
              <a:prstGeom prst="rect">
                <a:avLst/>
              </a:prstGeom>
              <a:blipFill>
                <a:blip r:embed="rId5"/>
                <a:stretch>
                  <a:fillRect l="-2034" t="-3371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2A57A6C-9CDA-E3C0-C566-DE7F914B17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9200" y="2667000"/>
            <a:ext cx="5486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30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models: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ECA-F8F0-444D-9BCF-E56191DB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EC14-902C-4EAF-8EA9-1BA061C7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decide</a:t>
            </a:r>
          </a:p>
          <a:p>
            <a:pPr lvl="1"/>
            <a:r>
              <a:rPr lang="en-US" dirty="0"/>
              <a:t>Whether a model is good?</a:t>
            </a:r>
          </a:p>
          <a:p>
            <a:pPr lvl="1"/>
            <a:r>
              <a:rPr lang="en-US" dirty="0"/>
              <a:t>Which model is better?</a:t>
            </a:r>
          </a:p>
          <a:p>
            <a:pPr lvl="2"/>
            <a:r>
              <a:rPr lang="en-US" dirty="0"/>
              <a:t>f(x) vs. f’(x)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38C25-EF64-4E0F-A3DA-9D4717A6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84435-E473-42D2-83DC-7B0ECF47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97806"/>
            <a:ext cx="5029200" cy="3352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95E6B-35DF-41B0-853F-9F5982AD4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1" y="3275012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82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Poly 10 degree models 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10 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Model Selection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problem: </a:t>
            </a:r>
          </a:p>
          <a:p>
            <a:pPr lvl="1"/>
            <a:r>
              <a:rPr lang="en-US" dirty="0"/>
              <a:t>how to choose between competing models, e.g., linear regression models </a:t>
            </a:r>
          </a:p>
          <a:p>
            <a:r>
              <a:rPr lang="en-US" dirty="0"/>
              <a:t>Model too simple: </a:t>
            </a:r>
          </a:p>
          <a:p>
            <a:pPr lvl="1"/>
            <a:r>
              <a:rPr lang="en-US" dirty="0"/>
              <a:t>“underfit” the data; poor predictions; high bias; low variance </a:t>
            </a:r>
          </a:p>
          <a:p>
            <a:r>
              <a:rPr lang="en-US" dirty="0"/>
              <a:t>Model too complex: </a:t>
            </a:r>
          </a:p>
          <a:p>
            <a:pPr lvl="1"/>
            <a:r>
              <a:rPr lang="en-US" dirty="0"/>
              <a:t>“overfit” the data; poor predictions; low bias; high variance </a:t>
            </a:r>
          </a:p>
          <a:p>
            <a:r>
              <a:rPr lang="en-US" dirty="0"/>
              <a:t>Model just right: </a:t>
            </a:r>
          </a:p>
          <a:p>
            <a:pPr lvl="1"/>
            <a:r>
              <a:rPr lang="en-US" dirty="0"/>
              <a:t>balance bias and variance to get good predictions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19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degree d in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FDBE5-EF63-716A-6FAC-FB765DA6D26C}"/>
                  </a:ext>
                </a:extLst>
              </p:cNvPr>
              <p:cNvSpPr txBox="1"/>
              <p:nvPr/>
            </p:nvSpPr>
            <p:spPr>
              <a:xfrm>
                <a:off x="2514600" y="1109008"/>
                <a:ext cx="609777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="0" dirty="0"/>
                  <a:t>=1: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d</a:t>
                </a:r>
                <a:r>
                  <a:rPr lang="en-US" sz="2400" b="0" dirty="0"/>
                  <a:t>=2: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US" sz="2400" dirty="0"/>
                  <a:t>d</a:t>
                </a:r>
                <a:r>
                  <a:rPr lang="en-US" sz="2400" b="0" dirty="0"/>
                  <a:t>=3: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US" sz="2400" dirty="0"/>
                  <a:t>d</a:t>
                </a:r>
                <a:r>
                  <a:rPr lang="en-US" sz="2400" b="0" dirty="0"/>
                  <a:t>=4: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r>
                  <a:rPr lang="en-US" sz="2400" dirty="0"/>
                  <a:t>…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5FDBE5-EF63-716A-6FAC-FB765DA6D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109008"/>
                <a:ext cx="6097772" cy="1938992"/>
              </a:xfrm>
              <a:prstGeom prst="rect">
                <a:avLst/>
              </a:prstGeom>
              <a:blipFill>
                <a:blip r:embed="rId3"/>
                <a:stretch>
                  <a:fillRect l="-1600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E2E0C07C-338C-1E4B-A2B9-503FA2FE3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7" b="13390"/>
          <a:stretch/>
        </p:blipFill>
        <p:spPr bwMode="auto">
          <a:xfrm>
            <a:off x="1462087" y="3086986"/>
            <a:ext cx="92678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825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924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DFEF4-D106-9B7A-DD9F-6C270A1CF3A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BFEE8-AB29-62C7-C256-EB6B91816E6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CEC954-9BD0-CDD0-2E8C-8E08615950D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8EE6BA-42B0-FECC-3C4A-87B50EBE956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D39CE-9E7D-8079-9165-3A9ED7D0427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61AAD2-34C2-E63A-F7B4-8B4976AC151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455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9AEA-9901-49C0-A17E-D31EB027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87DC-35F2-45B9-9E0B-1B554ADE8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Model Evaluation</a:t>
            </a:r>
          </a:p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Model Selection</a:t>
            </a:r>
          </a:p>
          <a:p>
            <a:pPr>
              <a:spcAft>
                <a:spcPts val="1200"/>
              </a:spcAft>
            </a:pPr>
            <a:r>
              <a:rPr lang="en-US" dirty="0"/>
              <a:t>Cross Validation 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7452F-F399-466F-A46A-791A3CB6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B53377E-2813-475B-96BC-E067068CDCEA}"/>
              </a:ext>
            </a:extLst>
          </p:cNvPr>
          <p:cNvSpPr/>
          <p:nvPr/>
        </p:nvSpPr>
        <p:spPr>
          <a:xfrm rot="3685746">
            <a:off x="6358792" y="4616513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3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BB9446-A2B0-3F43-A16B-44064BB1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8" y="1954530"/>
            <a:ext cx="5143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2015968" y="1534142"/>
            <a:ext cx="285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Start with some data.</a:t>
            </a:r>
          </a:p>
        </p:txBody>
      </p:sp>
    </p:spTree>
    <p:extLst>
      <p:ext uri="{BB962C8B-B14F-4D97-AF65-F5344CB8AC3E}">
        <p14:creationId xmlns:p14="http://schemas.microsoft.com/office/powerpoint/2010/main" val="1116161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914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37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732E-84BD-32BF-1471-86EBB77B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p:pic>
        <p:nvPicPr>
          <p:cNvPr id="6" name="Content Placeholder 5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B65FD884-2496-2CE3-C377-7275E856A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900" y="4407010"/>
            <a:ext cx="1512300" cy="278864"/>
          </a:xfrm>
        </p:spPr>
      </p:pic>
      <p:pic>
        <p:nvPicPr>
          <p:cNvPr id="4" name="Google Shape;473;p30">
            <a:extLst>
              <a:ext uri="{FF2B5EF4-FFF2-40B4-BE49-F238E27FC236}">
                <a16:creationId xmlns:a16="http://schemas.microsoft.com/office/drawing/2014/main" id="{84F9EB89-21C0-5726-13DB-6E45C8A410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1" r="477"/>
          <a:stretch/>
        </p:blipFill>
        <p:spPr>
          <a:xfrm>
            <a:off x="930900" y="2972234"/>
            <a:ext cx="6597750" cy="754380"/>
          </a:xfrm>
          <a:prstGeom prst="rect">
            <a:avLst/>
          </a:prstGeom>
          <a:solidFill>
            <a:srgbClr val="CFDCE8"/>
          </a:solidFill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7EC2BC90-F070-5589-9056-940D39AFB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00" y="4979110"/>
            <a:ext cx="1668300" cy="283502"/>
          </a:xfrm>
          <a:prstGeom prst="rect">
            <a:avLst/>
          </a:prstGeom>
        </p:spPr>
      </p:pic>
      <p:pic>
        <p:nvPicPr>
          <p:cNvPr id="10" name="Picture 9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B8A6904-E43A-D2B2-813A-B40E51056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00" y="5555848"/>
            <a:ext cx="1785750" cy="278856"/>
          </a:xfrm>
          <a:prstGeom prst="rect">
            <a:avLst/>
          </a:prstGeom>
        </p:spPr>
      </p:pic>
      <p:pic>
        <p:nvPicPr>
          <p:cNvPr id="12" name="Picture 11" descr="A close-up of a number&#10;&#10;Description automatically generated">
            <a:extLst>
              <a:ext uri="{FF2B5EF4-FFF2-40B4-BE49-F238E27FC236}">
                <a16:creationId xmlns:a16="http://schemas.microsoft.com/office/drawing/2014/main" id="{3901DA66-A81E-0ADF-C592-D165A709D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00" y="6071044"/>
            <a:ext cx="1941900" cy="3381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0B0371E-3495-417B-4452-84274527E6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003690"/>
                <a:ext cx="10972800" cy="894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800" kern="1200">
                    <a:solidFill>
                      <a:srgbClr val="002060"/>
                    </a:solidFill>
                    <a:effectLst/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altLang="zh-CN" sz="2400" dirty="0"/>
                  <a:t>Assume</a:t>
                </a:r>
                <a:r>
                  <a:rPr lang="zh-CN" altLang="en-US" sz="2400" dirty="0"/>
                  <a:t> </a:t>
                </a:r>
                <a:r>
                  <a:rPr lang="en-US" sz="2400" dirty="0"/>
                  <a:t>the loss function 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is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MSE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1</a:t>
                </a:r>
                <a:r>
                  <a:rPr lang="en-US" sz="2400" dirty="0"/>
                  <a:t> 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B0B0371E-3495-417B-4452-84274527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03690"/>
                <a:ext cx="10972800" cy="894600"/>
              </a:xfrm>
              <a:prstGeom prst="rect">
                <a:avLst/>
              </a:prstGeom>
              <a:blipFill>
                <a:blip r:embed="rId7"/>
                <a:stretch>
                  <a:fillRect l="-578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2C4AF49-D559-102B-CA69-371D0FA179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89"/>
          <a:stretch/>
        </p:blipFill>
        <p:spPr>
          <a:xfrm>
            <a:off x="4229775" y="1451353"/>
            <a:ext cx="4078060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535105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6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FEF5C-6D95-4F67-8A61-3EA2F64D9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12192000" cy="41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99886"/>
            <a:ext cx="11353800" cy="5300914"/>
          </a:xfrm>
        </p:spPr>
        <p:txBody>
          <a:bodyPr>
            <a:normAutofit/>
          </a:bodyPr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49" y="2050318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70" y="3123737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54" y="3932768"/>
            <a:ext cx="2181058" cy="11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46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4"/>
          <a:stretch/>
        </p:blipFill>
        <p:spPr>
          <a:xfrm>
            <a:off x="427309" y="2648658"/>
            <a:ext cx="10985777" cy="30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517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75C6-3815-4DAA-9BE7-7D034179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37AF-56FD-4489-8E6D-0C66A20D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when </a:t>
            </a:r>
            <a:r>
              <a:rPr lang="en-US" sz="36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dirty="0"/>
              <a:t> is bigger, do we get a more complex model or a simpler model?</a:t>
            </a:r>
          </a:p>
          <a:p>
            <a:pPr lvl="1"/>
            <a:r>
              <a:rPr lang="en-US" dirty="0"/>
              <a:t>A: simpler</a:t>
            </a:r>
          </a:p>
          <a:p>
            <a:r>
              <a:rPr lang="en-US" dirty="0"/>
              <a:t>Comment:</a:t>
            </a:r>
          </a:p>
          <a:p>
            <a:pPr lvl="1"/>
            <a:r>
              <a:rPr lang="en-US" dirty="0"/>
              <a:t>Put </a:t>
            </a:r>
            <a:r>
              <a:rPr lang="en-US" sz="28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dirty="0"/>
              <a:t> into a range: {0.1, 1, 10, 20, 50}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F1023-9448-446D-8E63-CE6E0313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0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Bias and Variance Perspective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8"/>
          <a:stretch/>
        </p:blipFill>
        <p:spPr>
          <a:xfrm>
            <a:off x="2133600" y="2867054"/>
            <a:ext cx="7941560" cy="23907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5410200" y="3200400"/>
              <a:ext cx="1296240" cy="101073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9322" y="3179523"/>
                <a:ext cx="1337996" cy="1052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6400" y="1271987"/>
                <a:ext cx="5906386" cy="120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Linear regression with regularization</a:t>
                </a:r>
              </a:p>
              <a:p>
                <a:r>
                  <a:rPr lang="en-US" sz="2000" dirty="0"/>
                  <a:t>Model: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000" dirty="0"/>
                  <a:t>              </a:t>
                </a:r>
                <a:r>
                  <a:rPr lang="en-US" altLang="zh-CN" sz="2000" dirty="0"/>
                  <a:t>L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271987"/>
                <a:ext cx="5906386" cy="1205651"/>
              </a:xfrm>
              <a:prstGeom prst="rect">
                <a:avLst/>
              </a:prstGeom>
              <a:blipFill>
                <a:blip r:embed="rId6"/>
                <a:stretch>
                  <a:fillRect l="-1717" t="-4211" b="-5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A9771D6-0231-0D87-6B91-03F3F8D0F714}"/>
                  </a:ext>
                </a:extLst>
              </p:cNvPr>
              <p:cNvSpPr/>
              <p:nvPr/>
            </p:nvSpPr>
            <p:spPr>
              <a:xfrm>
                <a:off x="1828800" y="4600546"/>
                <a:ext cx="9067800" cy="990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Which one has the biggest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/>
                  <a:t>? The smallest one?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A9771D6-0231-0D87-6B91-03F3F8D0F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600546"/>
                <a:ext cx="9067800" cy="990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76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A66C0A-919C-7D4F-A11E-94FE485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8" y="1954530"/>
            <a:ext cx="51435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1180338" y="1470910"/>
            <a:ext cx="975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Hide some of the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data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from the model. This is called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train-test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split.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82554" y="2315061"/>
                <a:ext cx="279984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We use the </a:t>
                </a:r>
                <a:r>
                  <a:rPr lang="en-US" sz="2400" dirty="0">
                    <a:solidFill>
                      <a:srgbClr val="FF0000"/>
                    </a:solidFill>
                    <a:latin typeface="Karla" charset="0"/>
                    <a:ea typeface="Karla" charset="0"/>
                    <a:cs typeface="Karla" charset="0"/>
                  </a:rPr>
                  <a:t>train set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to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  <m:t>𝑦</m:t>
                        </m:r>
                      </m:e>
                    </m:acc>
                    <m:r>
                      <a: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Karla" charset="0"/>
                        <a:cs typeface="Karla" charset="0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and the </a:t>
                </a:r>
                <a:r>
                  <a:rPr lang="en-US" sz="2400" dirty="0">
                    <a:solidFill>
                      <a:srgbClr val="FF0000"/>
                    </a:solidFill>
                    <a:latin typeface="Karla" charset="0"/>
                    <a:ea typeface="Karla" charset="0"/>
                    <a:cs typeface="Karla" charset="0"/>
                  </a:rPr>
                  <a:t>test set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to evaluate the model. </a:t>
                </a:r>
              </a:p>
              <a:p>
                <a:endParaRPr lang="en-US" sz="20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554" y="2315061"/>
                <a:ext cx="2799846" cy="2246769"/>
              </a:xfrm>
              <a:prstGeom prst="rect">
                <a:avLst/>
              </a:prstGeom>
              <a:blipFill>
                <a:blip r:embed="rId4"/>
                <a:stretch>
                  <a:fillRect l="-3486" t="-2174" r="-5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970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1277599" cy="4876800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using the train data. </a:t>
                </a:r>
                <a:r>
                  <a:rPr lang="en-US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1277599" cy="4876800"/>
              </a:xfrm>
              <a:blipFill>
                <a:blip r:embed="rId3"/>
                <a:stretch>
                  <a:fillRect l="-486" t="-1500" r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302197" cy="5570061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302197" cy="5570061"/>
              </a:xfrm>
              <a:blipFill>
                <a:blip r:embed="rId2"/>
                <a:stretch>
                  <a:fillRect l="-324" t="-438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/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/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6918592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2222" t="-10345" r="-308889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97826" t="-10345" r="-202174" b="-5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5652" t="-10345" r="-4348" b="-5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t="-110345" r="-400000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2222" t="-110345" r="-308889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97826" t="-110345" r="-202174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t="-210345" r="-400000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2222" t="-210345" r="-308889" b="-3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t="-410345" r="-40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2222" t="-510345" r="-308889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97826" t="-510345" r="-20217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95652" t="-510345" r="-4348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63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67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72800" cy="5223042"/>
          </a:xfrm>
        </p:spPr>
        <p:txBody>
          <a:bodyPr>
            <a:normAutofit/>
          </a:bodyPr>
          <a:lstStyle/>
          <a:p>
            <a:r>
              <a:rPr lang="en-US" sz="2800" dirty="0"/>
              <a:t>Since LASSO regression tend to produce zero estimates for a number of model parameters - we say that LASSO solutions are </a:t>
            </a:r>
            <a:r>
              <a:rPr lang="en-US" sz="2800" b="1" dirty="0"/>
              <a:t>sparse</a:t>
            </a:r>
            <a:r>
              <a:rPr lang="en-US" sz="2800" dirty="0"/>
              <a:t> - we consider LASSO to be a method for variable selection.</a:t>
            </a:r>
          </a:p>
          <a:p>
            <a:endParaRPr lang="en-US" sz="2800" dirty="0"/>
          </a:p>
          <a:p>
            <a:r>
              <a:rPr lang="en-US" sz="28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613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FFAF-7F8D-FEB5-2D7B-B482EE7A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(optional) Why not Both?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6FE4-6C41-4259-6D52-172102949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problem that often appears in technical interviews at companies</a:t>
            </a:r>
          </a:p>
          <a:p>
            <a:endParaRPr lang="en-US" dirty="0"/>
          </a:p>
          <a:p>
            <a:r>
              <a:rPr lang="en-US" dirty="0"/>
              <a:t>If you are curious, search on Google “use L1 and L2 regularization together”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A8918-8A9E-63B9-1DF4-93906C1E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437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B886-A2A2-45A3-960D-7B987B467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6FC1F-3692-4E08-95AC-66B0270A8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Model Evaluation</a:t>
                </a:r>
              </a:p>
              <a:p>
                <a:pPr lvl="1"/>
                <a:r>
                  <a:rPr lang="en-US" dirty="0"/>
                  <a:t>Training, test</a:t>
                </a:r>
              </a:p>
              <a:p>
                <a:pPr lvl="1"/>
                <a:r>
                  <a:rPr lang="en-US" dirty="0"/>
                  <a:t>MSE, MAE,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/>
                  <a:t>Overfitting</a:t>
                </a:r>
                <a:endParaRPr lang="en-US" dirty="0"/>
              </a:p>
              <a:p>
                <a:r>
                  <a:rPr lang="en-US" dirty="0"/>
                  <a:t>Model Selection</a:t>
                </a:r>
              </a:p>
              <a:p>
                <a:r>
                  <a:rPr lang="en-US" dirty="0"/>
                  <a:t>Cross validation</a:t>
                </a:r>
              </a:p>
              <a:p>
                <a:r>
                  <a:rPr lang="en-US" dirty="0"/>
                  <a:t>Bias and variance</a:t>
                </a:r>
              </a:p>
              <a:p>
                <a:r>
                  <a:rPr lang="en-US" dirty="0"/>
                  <a:t>Regularization</a:t>
                </a:r>
              </a:p>
              <a:p>
                <a:pPr lvl="1"/>
                <a:r>
                  <a:rPr lang="en-US" dirty="0"/>
                  <a:t>Ridge (l2), lasso (l1)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6FC1F-3692-4E08-95AC-66B0270A8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F8EAE-25FA-4867-AD32-59730C21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16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8E140-78A0-F6FE-D1B7-B0C2BC4BB37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E1541-C7D4-FD06-DC2C-49E1CF5F97F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0BE2FE-B987-CB13-8EBE-7CBE7F2DD4D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E359C0-A54F-054B-7F6A-C66C2CA1757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63DC5C-9F9F-B122-5001-E8C361DC60D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6CD2B7-B473-3517-655E-7E913A1FF4F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4569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DE366-0EF9-3A6E-F625-03921749050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AF393-9DF7-E94A-C553-F31ACED0A0B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D0B5A8-76D5-B659-152D-61D58063251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which parts do you find the most challenging?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854365-B5F3-A0A8-73FD-4B2E350A390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CDADF4-ADC1-E661-CDA0-EB68D3FB095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5775D6-926B-54C6-4714-58D82499B6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84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5CDF5-DBA0-1E44-8F2B-7E3A17BD1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88" y="1954530"/>
            <a:ext cx="5143691" cy="3429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8273" y="560554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15968" y="1534142"/>
                <a:ext cx="47343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arla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Karl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using some function f(x)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968" y="1534142"/>
                <a:ext cx="4734373" cy="461665"/>
              </a:xfrm>
              <a:prstGeom prst="rect">
                <a:avLst/>
              </a:prstGeom>
              <a:blipFill>
                <a:blip r:embed="rId4"/>
                <a:stretch>
                  <a:fillRect l="-2062" t="-10667" r="-1482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0166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308c28a9-25c7-4e9d-abf4-1d0c2a0e8992"/>
  <p:tag name="SLIDO_EVENT_SECTION_UUID" val="e7c121fb-740f-4d1c-aa82-4c0cb52aa0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4abe07b-5a5e-4090-9cae-7130eef3d99e"/>
  <p:tag name="SLIDO_TIMELINE" val="W3sicG9sbFF1ZXN0aW9uVXVpZCI6IjVlNGEwY2IwLTM3N2UtNDIxZS1iN2ZhLTQ5MzFiOWM0M2U4ZiIsInNob3dSZXN1bHRzIjp0cnVlfV0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09E1065D-8B0A-544C-A88A-6469C31C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FC1876A6-0D24-3A4C-B189-6F22255D0B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Yizhou_template</Template>
  <TotalTime>597</TotalTime>
  <Words>3647</Words>
  <Application>Microsoft Macintosh PowerPoint</Application>
  <PresentationFormat>Widescreen</PresentationFormat>
  <Paragraphs>643</Paragraphs>
  <Slides>87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STIXGeneral</vt:lpstr>
      <vt:lpstr>Aptos</vt:lpstr>
      <vt:lpstr>Arial</vt:lpstr>
      <vt:lpstr>Calibri</vt:lpstr>
      <vt:lpstr>Calibri Light</vt:lpstr>
      <vt:lpstr>Cambria Math</vt:lpstr>
      <vt:lpstr>Courier</vt:lpstr>
      <vt:lpstr>Karla</vt:lpstr>
      <vt:lpstr>Symbol</vt:lpstr>
      <vt:lpstr>Tahoma</vt:lpstr>
      <vt:lpstr>Clarity</vt:lpstr>
      <vt:lpstr>Office Theme</vt:lpstr>
      <vt:lpstr>CS97: Introduction to Data Science</vt:lpstr>
      <vt:lpstr>Announcement  </vt:lpstr>
      <vt:lpstr>So far…</vt:lpstr>
      <vt:lpstr>Next</vt:lpstr>
      <vt:lpstr>Content</vt:lpstr>
      <vt:lpstr>Model Evaluation</vt:lpstr>
      <vt:lpstr>Error Evaluation</vt:lpstr>
      <vt:lpstr>Error Evaluation</vt:lpstr>
      <vt:lpstr>Error Evaluation</vt:lpstr>
      <vt:lpstr>Error Evaluation</vt:lpstr>
      <vt:lpstr>Error Evaluation</vt:lpstr>
      <vt:lpstr>Error Evaluation </vt:lpstr>
      <vt:lpstr>Error Evaluation </vt:lpstr>
      <vt:lpstr>Error Evaluation </vt:lpstr>
      <vt:lpstr>Other Evaluation Metrics</vt:lpstr>
      <vt:lpstr>PowerPoint Presentation</vt:lpstr>
      <vt:lpstr>Content</vt:lpstr>
      <vt:lpstr>Training Error vs. Test Error</vt:lpstr>
      <vt:lpstr>Overfitting</vt:lpstr>
      <vt:lpstr>Overfitting</vt:lpstr>
      <vt:lpstr>Overfitting</vt:lpstr>
      <vt:lpstr>Overfitting</vt:lpstr>
      <vt:lpstr>Overfitting</vt:lpstr>
      <vt:lpstr>Overfitting</vt:lpstr>
      <vt:lpstr>Validation</vt:lpstr>
      <vt:lpstr>Content</vt:lpstr>
      <vt:lpstr>A 3-step Process: Train-Validation-Test</vt:lpstr>
      <vt:lpstr>Model Selection</vt:lpstr>
      <vt:lpstr>Model Selection</vt:lpstr>
      <vt:lpstr>Model Selection</vt:lpstr>
      <vt:lpstr>Stepwise Variable Selection and Cross Validation</vt:lpstr>
      <vt:lpstr>Stepwise Feature Selection</vt:lpstr>
      <vt:lpstr>Stepwise Variable Selection Computational Complexity</vt:lpstr>
      <vt:lpstr>PowerPoint Presentation</vt:lpstr>
      <vt:lpstr>Content</vt:lpstr>
      <vt:lpstr>Validation</vt:lpstr>
      <vt:lpstr>Validation</vt:lpstr>
      <vt:lpstr>Validation</vt:lpstr>
      <vt:lpstr>Validation</vt:lpstr>
      <vt:lpstr>Validation</vt:lpstr>
      <vt:lpstr>Cross Validation: Motivation </vt:lpstr>
      <vt:lpstr>K-Fold Cross Validation</vt:lpstr>
      <vt:lpstr>K-Fold Cross Validation</vt:lpstr>
      <vt:lpstr>Leave-One-Out</vt:lpstr>
      <vt:lpstr>Predictor Selection: Cross Validation</vt:lpstr>
      <vt:lpstr>PowerPoint Presentation</vt:lpstr>
      <vt:lpstr>Content</vt:lpstr>
      <vt:lpstr>Revisit: How well do we know f ̂? </vt:lpstr>
      <vt:lpstr>How well do we know f ̂? </vt:lpstr>
      <vt:lpstr>How well do we know f ̂? </vt:lpstr>
      <vt:lpstr>How well do we know f ̂? </vt:lpstr>
      <vt:lpstr>Example</vt:lpstr>
      <vt:lpstr>Goodness of f ̂ in terms of Variance and Bias? </vt:lpstr>
      <vt:lpstr>Bias and Variance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Bias vs Variance</vt:lpstr>
      <vt:lpstr>Bias vs Variance</vt:lpstr>
      <vt:lpstr>Revisit Model Selection Problem</vt:lpstr>
      <vt:lpstr>Example: degree d in regression</vt:lpstr>
      <vt:lpstr>PowerPoint Presentation</vt:lpstr>
      <vt:lpstr>PowerPoint Presentation</vt:lpstr>
      <vt:lpstr>Content</vt:lpstr>
      <vt:lpstr>Regularization: An Overview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Questions</vt:lpstr>
      <vt:lpstr>From Bias and Variance Perspective</vt:lpstr>
      <vt:lpstr>Ridge - Computational complexity</vt:lpstr>
      <vt:lpstr>Lasso regularization with validation only: step by step</vt:lpstr>
      <vt:lpstr>Ridge regularization with CV: step by step </vt:lpstr>
      <vt:lpstr>Ridge regularization with validation only: step by step</vt:lpstr>
      <vt:lpstr>Variable Selection as Regularization</vt:lpstr>
      <vt:lpstr>(optional) Why not Both?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Shichang Zhang</dc:creator>
  <cp:lastModifiedBy>Shichang Zhang</cp:lastModifiedBy>
  <cp:revision>6</cp:revision>
  <dcterms:created xsi:type="dcterms:W3CDTF">2024-06-20T06:10:55Z</dcterms:created>
  <dcterms:modified xsi:type="dcterms:W3CDTF">2024-06-26T05:28:17Z</dcterms:modified>
</cp:coreProperties>
</file>